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presProps.xml" ContentType="application/vnd.openxmlformats-officedocument.presentationml.presPro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24384000" cy="13716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39486EF-EF37-44EB-9BDD-773A0A992D49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57D2034-C8FF-4F8A-B439-9C062F2464B5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2E4986F-2B3D-4B4B-9A9B-685060AC5D21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86349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1606320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12063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86349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1606320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0079090-9D99-4095-A33E-6A64E66CFBAE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A009C4A-110C-4E27-98CF-0E152C76B2B5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1C1181-DBCB-48BA-86E5-2CB41A839BA7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23BD1B-9508-42B0-8703-E99E2B379BAB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CAA2EAA-6B08-4FA6-911C-4A2478A8BA12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96CB51-416D-4603-B1A1-914522997B35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06360" y="2575080"/>
            <a:ext cx="21970800" cy="2154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E55341-9552-48AC-8BC4-AF29489FBC98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E0D188-01D0-450E-BA95-F7848750B99F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352FBC4-886D-4053-AF7E-8DD482C2E1C8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26D36E-8E2D-4049-B18E-F7B427A55EFD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35894D-9A1C-44FE-8FF6-ACF3C3B4225A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FE94C9-26A9-4DB9-8686-357DEBD99644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CDA35B-9CF6-40A9-9D4D-7CA0504C6E05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86349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1606320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12063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86349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1606320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27726E-FAC9-4761-A09F-F825EF3C2D74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C5E49DC-EBF6-4432-A0A8-E950D5A0EAF9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F1A1156-C184-4C7F-B045-2DF214701577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3D60264-BA11-49FA-8790-E09AEE560B12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1C3D6A2-CBB3-4DD0-AAAF-DC5DFA66E774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ADA18F4-FBDD-4A81-8D24-7C2B389F01A6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487B15A-7E86-485A-BF0B-2F66155A7B21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1206360" y="2575080"/>
            <a:ext cx="21970800" cy="2154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2DC762E-54D7-4569-B133-CFF81FC14F27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9892D44-B65F-4E3F-8067-630506F27976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EEA6620-49F8-4BE4-9E12-7B86E1E4581F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42E2B4B-6C62-4C42-BB57-73EF1328FAD2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D150E86-82A4-45A6-81F9-1729D0F22BF2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B349643-8C69-4AFB-BC60-BB2E963791AE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86349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1606320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12063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86349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1606320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0396F6F-F588-4960-BC2A-F95EA4FB43D4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D91EF7D-D2B0-4C59-ACE1-D9C021624440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6CD07C6-6A66-4CC0-895A-8C41466DB742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06360" y="2575080"/>
            <a:ext cx="21970800" cy="2154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03D272E-A2AB-4D0D-B5F4-C30610BFC68F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E49D11E-1564-417E-A9DE-6A23BFE60390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6FE156C-BDCA-4C24-B1ED-2B28CEFB3C9D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A81A810-B7C7-4FBC-A725-6ACF8EC6655F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body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b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Author and Date</a:t>
            </a:r>
            <a:endParaRPr b="0" lang="en-US" sz="36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600" spc="-233" strike="noStrike">
                <a:solidFill>
                  <a:srgbClr val="ffffff"/>
                </a:solidFill>
                <a:latin typeface="Helvetica Neue"/>
                <a:ea typeface="Helvetica Neue"/>
              </a:rPr>
              <a:t>Presentation Title</a:t>
            </a:r>
            <a:endParaRPr b="0" lang="en-US" sz="116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1206360" y="7196760"/>
            <a:ext cx="21970800" cy="19047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Presentation Subtitle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1"/>
          </p:nvPr>
        </p:nvSpPr>
        <p:spPr>
          <a:xfrm>
            <a:off x="12007800" y="13080960"/>
            <a:ext cx="368280" cy="3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206360" y="952560"/>
            <a:ext cx="21970800" cy="14328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8500" spc="-171" strike="noStrike">
                <a:solidFill>
                  <a:srgbClr val="ffffff"/>
                </a:solidFill>
                <a:latin typeface="Helvetica Neue"/>
                <a:ea typeface="Helvetica Neue"/>
              </a:rPr>
              <a:t>Slide Title</a:t>
            </a:r>
            <a:endParaRPr b="0" lang="en-US" sz="8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Slide Subtitle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206360" y="424836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Slide bullet text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sldNum" idx="2"/>
          </p:nvPr>
        </p:nvSpPr>
        <p:spPr>
          <a:xfrm>
            <a:off x="12001320" y="13080960"/>
            <a:ext cx="368280" cy="3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body"/>
          </p:nvPr>
        </p:nvSpPr>
        <p:spPr>
          <a:xfrm>
            <a:off x="1206360" y="424836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numCol="2" spcCol="1098720"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Slide bullet text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ldNum" idx="3"/>
          </p:nvPr>
        </p:nvSpPr>
        <p:spPr>
          <a:xfrm>
            <a:off x="12001320" y="13080960"/>
            <a:ext cx="368280" cy="3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2400" spc="-1" strike="noStrike">
                <a:solidFill>
                  <a:srgbClr val="ffffff"/>
                </a:solidFill>
                <a:latin typeface="Helvetica Neue"/>
              </a:rPr>
              <a:t>Click to edit the title text format</a:t>
            </a: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206360" y="2176200"/>
            <a:ext cx="21970800" cy="4647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250" spc="-225" strike="noStrike">
                <a:solidFill>
                  <a:srgbClr val="ffffff"/>
                </a:solidFill>
                <a:latin typeface="Helvetica Neue"/>
                <a:ea typeface="Helvetica Neue"/>
              </a:rPr>
              <a:t>MACHINE LEARNING …!</a:t>
            </a:r>
            <a:endParaRPr b="0" lang="en-US" sz="1125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endParaRPr b="0" lang="en-US" sz="1125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2402280" y="5223240"/>
            <a:ext cx="22119120" cy="4035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TOPICS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INTRODUCTION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MODEL CREATION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ACCURACY PREDICTION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MODEL COMPARISON</a:t>
            </a:r>
            <a:endParaRPr b="0" lang="en-US" sz="3630" spc="-1" strike="noStrike">
              <a:latin typeface="Arial"/>
            </a:endParaRPr>
          </a:p>
        </p:txBody>
      </p:sp>
      <p:pic>
        <p:nvPicPr>
          <p:cNvPr id="121" name="Screenshot 2022-11-21 at 11.11.51 PM.png" descr="Screenshot 2022-11-21 at 11.11.51 PM.png"/>
          <p:cNvPicPr/>
          <p:nvPr/>
        </p:nvPicPr>
        <p:blipFill>
          <a:blip r:embed="rId1"/>
          <a:stretch/>
        </p:blipFill>
        <p:spPr>
          <a:xfrm>
            <a:off x="8937720" y="5715000"/>
            <a:ext cx="7978680" cy="5041080"/>
          </a:xfrm>
          <a:prstGeom prst="rect">
            <a:avLst/>
          </a:prstGeom>
          <a:ln w="12700">
            <a:noFill/>
          </a:ln>
        </p:spPr>
      </p:pic>
      <p:pic>
        <p:nvPicPr>
          <p:cNvPr id="122" name="TRI.png" descr="TRI.png"/>
          <p:cNvPicPr/>
          <p:nvPr/>
        </p:nvPicPr>
        <p:blipFill>
          <a:blip r:embed="rId2"/>
          <a:stretch/>
        </p:blipFill>
        <p:spPr>
          <a:xfrm>
            <a:off x="19243440" y="5193360"/>
            <a:ext cx="4012920" cy="443196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1206360" y="3665160"/>
            <a:ext cx="13190040" cy="41025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LABEL ENCODING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CONVERTING/ENCODING /MAPPING VALUES OF AN ATTRIBUTE TO NUMBERS IS CALLED AS LABEL ENCODING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HAVE DONE IT FOR TWO ATTRIBUTES NAMELY “CITY” AND “COUNTRY”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45" name="ENCODE.png" descr="ENCODE.png"/>
          <p:cNvPicPr/>
          <p:nvPr/>
        </p:nvPicPr>
        <p:blipFill>
          <a:blip r:embed="rId1"/>
          <a:stretch/>
        </p:blipFill>
        <p:spPr>
          <a:xfrm>
            <a:off x="16600320" y="3750480"/>
            <a:ext cx="6982560" cy="5232240"/>
          </a:xfrm>
          <a:prstGeom prst="rect">
            <a:avLst/>
          </a:prstGeom>
          <a:ln w="12700">
            <a:noFill/>
          </a:ln>
        </p:spPr>
      </p:pic>
      <p:pic>
        <p:nvPicPr>
          <p:cNvPr id="146" name="ENCODE_1.png" descr="ENCODE_1.png"/>
          <p:cNvPicPr/>
          <p:nvPr/>
        </p:nvPicPr>
        <p:blipFill>
          <a:blip r:embed="rId2"/>
          <a:stretch/>
        </p:blipFill>
        <p:spPr>
          <a:xfrm>
            <a:off x="9140760" y="7871760"/>
            <a:ext cx="6580440" cy="523224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SPLITTING AND MODEL CREATION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1206360" y="4248360"/>
            <a:ext cx="14140440" cy="7556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USUALLY SPLIT THE DATA SET INTO TRAINING DATASET AND TEST DATASET USING K FOLD METHOD OR PERCENTAGE SPLIT.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AFTER SPLITTING THE THE DATASET WE BUILD THE MODEL AND TRAIN IT.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AFTER THAT WE TEST THE MODEL WITH TEST DATASET , WHERE THE MODEL IS FROZEN AND PREDICTS OUTPUT FOR EVERY INPUT IN THE TEST DATASET.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IF ERRORS ARE LESS BETWEEN PREDICTED AND ACTUAL LABEL VALUE, THE ACCURACY OF PREDICTION IS HIGH. 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49" name="TEST.png" descr="TEST.png"/>
          <p:cNvPicPr/>
          <p:nvPr/>
        </p:nvPicPr>
        <p:blipFill>
          <a:blip r:embed="rId1"/>
          <a:stretch/>
        </p:blipFill>
        <p:spPr>
          <a:xfrm>
            <a:off x="15878520" y="5649840"/>
            <a:ext cx="8054280" cy="545292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SPLITTING AND MODEL CREATION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923760" y="3467880"/>
            <a:ext cx="13608000" cy="91908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3884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OUR PROBLEM IS JUST A BINARY CLASSIFICATION PROBLEM 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marL="43884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BINARY DATA DOES NOT HAVE NORMAL DISTRIBUTION , LINEAR REGRESSION ONLY WORKS FOR NORMALLY DISTRIBUTED DATA.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marL="43884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LOGISTIC REGRESSION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WHEN  GIVEN SET OF INDEPENDENT VARIABLES , MODEL EXPLAINS THE PROBABILITY OF ACCEPTANCE  OR REJECTION DETERMINING WHETHER THE INPUT FALLS INTO A CATEGORY OR NOT.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ESTIMATES LINEAR COMBINATION OF INDEPENDENT VARIABLES AND USES INVERSE LOGIT FUNCTION TO DETERMINE PROBABILITY.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LOGIT^(-1)(ALPHA) = e^(ALPHA)/1 + e^(ALPHA)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ALPHA = B0 + B1X1 + …BNXN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52" name="MODEL.png" descr="MODEL.png"/>
          <p:cNvPicPr/>
          <p:nvPr/>
        </p:nvPicPr>
        <p:blipFill>
          <a:blip r:embed="rId1"/>
          <a:stretch/>
        </p:blipFill>
        <p:spPr>
          <a:xfrm>
            <a:off x="14953320" y="3509280"/>
            <a:ext cx="8152560" cy="3402360"/>
          </a:xfrm>
          <a:prstGeom prst="rect">
            <a:avLst/>
          </a:prstGeom>
          <a:ln w="12700">
            <a:noFill/>
          </a:ln>
        </p:spPr>
      </p:pic>
      <p:pic>
        <p:nvPicPr>
          <p:cNvPr id="153" name="CLASSIFY.png" descr="CLASSIFY.png"/>
          <p:cNvPicPr/>
          <p:nvPr/>
        </p:nvPicPr>
        <p:blipFill>
          <a:blip r:embed="rId2"/>
          <a:stretch/>
        </p:blipFill>
        <p:spPr>
          <a:xfrm>
            <a:off x="15017400" y="7504560"/>
            <a:ext cx="8024400" cy="546552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ACCURACY OF PREDICTION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1206360" y="4248360"/>
            <a:ext cx="22557600" cy="56786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WHEN ACCURACY WAS CHECKED FOR THE BUILT MODEL, WE ENDED WITH A “96.666” PERCENTILE.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THERE CAN BE CHANCE FOR THE MODEL TO BE OVERFITTED THAT IS IT PERFORMS WELL IN TRAINING DATASET AND FLOPS IN THE PREDICTION CHANGE.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WE TOOK K-1 FOLDS AND FOUND ACCURACY FOR EACH FOLD , THEN AVERAGED IT OUT .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AS THE AVERAGE VALUE WAS APPROXIMATELY CLOSE TO THE ACTUAL VALUE OF ACCURACY THE MODEL IS NOT OVERFITTING. 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600" spc="-233" strike="noStrike">
                <a:solidFill>
                  <a:srgbClr val="ffffff"/>
                </a:solidFill>
                <a:latin typeface="Helvetica Neue"/>
                <a:ea typeface="Helvetica Neue"/>
              </a:rPr>
              <a:t>THANK YOU</a:t>
            </a:r>
            <a:endParaRPr b="0" lang="en-US" sz="116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subTitle"/>
          </p:nvPr>
        </p:nvSpPr>
        <p:spPr>
          <a:xfrm>
            <a:off x="1206360" y="7196760"/>
            <a:ext cx="21970800" cy="19047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TEAM MEMBERS:-</a:t>
            </a:r>
            <a:endParaRPr b="0" lang="en-US" sz="5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PROBLEM STATEMENT AND DESCRIPTION OF DATASET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1206360" y="424836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ARE GIVEN WITH THE DATASET USING WHICH THE MACHINE LEARNING MODEL PREDICTS WHETHER A  PERSON CLICKS ON A PARTICULAR ADD OR NOT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THERE ARE 10 COLOUMNS AND 1000 ROWS IN THE DATASET , THE LABEL IS “CLICK ON AD”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THE DATA IN THE DATASET IS NOT SKEWED , IT IS KIND OF UNIFORMLY DISTRIBUTED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COLOUMNS/ATTRIBUTES ARE NOMINAL/ORDINAL IN THIS DATASET 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LIBRARIES USED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1361520" y="384984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90000"/>
              </a:lnSpc>
              <a:spcBef>
                <a:spcPts val="4501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NUMPY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PANDAS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SEABORN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MATPLOTLIB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SKLEARN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1206360" y="3988080"/>
            <a:ext cx="11300760" cy="85161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4496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IN ORDER TO UNDERSTAND THE DATASET BEFORE FEEDING OIT TO THE MODEL , WE WILL SEE SOME VISUALISATIONS OF THE DATA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marL="44496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HEAT MAP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lvl="3" marL="178020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 METHOD TO IDENTIFY STRONGLY CORRELATED COLUMNS ,AND REMOVE THEM TO REDUCE THE DIMENSIONS OF THE INPUT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lvl="3" marL="178020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KNOW THAT AS INPUT SIZE INCREASES COMPLEXITY OF PREDICTING THE LABEL ALSO INCREASES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lvl="3" marL="178020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THIS IS TERMED TO BE “DIMENSIONALITY REDUCTION”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29" name="HEATMAP.png" descr="HEATMAP.png"/>
          <p:cNvPicPr/>
          <p:nvPr/>
        </p:nvPicPr>
        <p:blipFill>
          <a:blip r:embed="rId1"/>
          <a:stretch/>
        </p:blipFill>
        <p:spPr>
          <a:xfrm>
            <a:off x="13564080" y="4054680"/>
            <a:ext cx="9565560" cy="801576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/>
          </p:nvPr>
        </p:nvSpPr>
        <p:spPr>
          <a:xfrm>
            <a:off x="1206360" y="224928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1206360" y="3982320"/>
            <a:ext cx="11852280" cy="8521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 GENERALLY HELPS IN PREDICTING OUTLIERS , WHICH ARE GENERALLY NOISES WHICH REDUCE THE ACCURACY OF PREDICTION  OF LABEL.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 DEPICTS MINIMUM VALUE, MAXIMUM VALUE, FIRST QUARTILE , THIRD QUARTILE , MEDIAN VALUE AND OUTLIERS(DOTS)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THE ABOVE QUANTITIES ARE GENERALLY NAMED AS “FIVE POINT SUMMARY” OF DATA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 CAN BE DRAWN FOR ATTRIBUTES WITH NUMERICAL VALUES 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32" name="AREA_INCOME_BOXPLOT.png" descr="AREA_INCOME_BOXPLOT.png"/>
          <p:cNvPicPr/>
          <p:nvPr/>
        </p:nvPicPr>
        <p:blipFill>
          <a:blip r:embed="rId1"/>
          <a:stretch/>
        </p:blipFill>
        <p:spPr>
          <a:xfrm>
            <a:off x="13124880" y="4952880"/>
            <a:ext cx="10983600" cy="742284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DATA VISUALISATION"/>
          <p:cNvSpPr/>
          <p:nvPr/>
        </p:nvSpPr>
        <p:spPr>
          <a:xfrm>
            <a:off x="7958520" y="560160"/>
            <a:ext cx="7448400" cy="9388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latin typeface="Arial"/>
            </a:endParaRPr>
          </a:p>
        </p:txBody>
      </p:sp>
      <p:pic>
        <p:nvPicPr>
          <p:cNvPr id="134" name="OTHER_BOX_PLOT.png" descr="OTHER_BOX_PLOT.png"/>
          <p:cNvPicPr/>
          <p:nvPr/>
        </p:nvPicPr>
        <p:blipFill>
          <a:blip r:embed="rId1"/>
          <a:stretch/>
        </p:blipFill>
        <p:spPr>
          <a:xfrm>
            <a:off x="3948120" y="1692360"/>
            <a:ext cx="16146360" cy="1130400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1206360" y="3880800"/>
            <a:ext cx="12594960" cy="57427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81680" indent="-481680">
              <a:lnSpc>
                <a:spcPct val="90000"/>
              </a:lnSpc>
              <a:spcBef>
                <a:spcPts val="3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9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BAR CHART</a:t>
            </a:r>
            <a:endParaRPr b="0" lang="en-US" sz="3790" spc="-1" strike="noStrike">
              <a:solidFill>
                <a:srgbClr val="ffffff"/>
              </a:solidFill>
              <a:latin typeface="Helvetica Neue"/>
            </a:endParaRPr>
          </a:p>
          <a:p>
            <a:pPr lvl="1" marL="963000" indent="-481680">
              <a:lnSpc>
                <a:spcPct val="90000"/>
              </a:lnSpc>
              <a:spcBef>
                <a:spcPts val="3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9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IT IS USED TO REPRESENT FREQUENCY OF VALUES IN A ATTRIBUTE , IF THE NUMBER OF UNIQUE VALUES  ARE HIGHER , THE BAR CHART APPEARS TO BE CLUMSY , IT IS NOT AN OPTIMAL WAY OF ANALYSING SUCH KIND OF DATA</a:t>
            </a:r>
            <a:endParaRPr b="0" lang="en-US" sz="3790" spc="-1" strike="noStrike">
              <a:solidFill>
                <a:srgbClr val="ffffff"/>
              </a:solidFill>
              <a:latin typeface="Helvetica Neue"/>
            </a:endParaRPr>
          </a:p>
          <a:p>
            <a:pPr lvl="1" marL="963000" indent="-481680">
              <a:lnSpc>
                <a:spcPct val="90000"/>
              </a:lnSpc>
              <a:spcBef>
                <a:spcPts val="3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9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HERE WE ANALYSE MALE COLOUMN , WHERE 0 REPRESENTS ‘FEMALE’ AND 1 REPRESENTS ‘MALE’ USING THE BAR GRAPH</a:t>
            </a:r>
            <a:endParaRPr b="0" lang="en-US" sz="379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37" name="BAR GRAPH.png" descr="BAR GRAPH.png"/>
          <p:cNvPicPr/>
          <p:nvPr/>
        </p:nvPicPr>
        <p:blipFill>
          <a:blip r:embed="rId1"/>
          <a:stretch/>
        </p:blipFill>
        <p:spPr>
          <a:xfrm>
            <a:off x="14300280" y="3936600"/>
            <a:ext cx="9351000" cy="737352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1206360" y="4002120"/>
            <a:ext cx="11850480" cy="85021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SOME ATTRIBUTES CONTAIN UNIQUE STRING VALUES , WHICH CAN’T BE CATEGORISED INTO CLASSES 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WE CLASSIFY THEM BY IDENTIFYING KEYWORDS AND TOKENS IN EACH ROW OF THE PARTICULAR ATTRIBUTE.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FOR EACH KEYWORD WE CREATE A COLUMN AND APPEND 0/1 WITH RESPECT TO THE PRESENCE OR ABSENCE OF THE PARTICULAR KEYWORD :- WE STORE IT AS A DATA FRAME.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FINALLY WE APPEND IT WITH THE ORIGINAL DATASET.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“</a:t>
            </a: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AD TOPIC LINE” ATTRIBUTE IS PREPROCESSED IN SUCH A WAY.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THIS PROCESS IS CALLED AS “VECTORISATION”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830160" y="3870720"/>
            <a:ext cx="14103000" cy="51602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SIMILARLY “TIMESTAMP” ATTRIBUTE IS ALSO HAVING STRING VALUES, BUT  A MODEL CAN BE BUILT USING NUMERICAL DATA ONLY 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HENCE WE CREATE NEW COLUMNS FOR YEAR , MONTH , DAY , HOURS , MINUTES AND SECONDS:- WE STORE IT AS A DATA FRAME.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THEN WE CONCATENATE THIS DATA FRAME WITH ORIGINAL DATASET.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42" name="CREATED.png" descr="CREATED.png"/>
          <p:cNvPicPr/>
          <p:nvPr/>
        </p:nvPicPr>
        <p:blipFill>
          <a:blip r:embed="rId1"/>
          <a:stretch/>
        </p:blipFill>
        <p:spPr>
          <a:xfrm>
            <a:off x="17297640" y="3586680"/>
            <a:ext cx="5884560" cy="734220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2022-11-22T14:39:12Z</dcterms:modified>
  <cp:revision>1</cp:revision>
  <dc:subject/>
  <dc:title/>
</cp:coreProperties>
</file>